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4" r:id="rId3"/>
    <p:sldId id="371" r:id="rId4"/>
    <p:sldId id="346" r:id="rId5"/>
    <p:sldId id="345" r:id="rId6"/>
    <p:sldId id="370" r:id="rId7"/>
    <p:sldId id="372" r:id="rId8"/>
    <p:sldId id="373" r:id="rId9"/>
    <p:sldId id="374" r:id="rId10"/>
    <p:sldId id="379" r:id="rId11"/>
    <p:sldId id="378" r:id="rId12"/>
    <p:sldId id="381" r:id="rId13"/>
    <p:sldId id="380" r:id="rId14"/>
    <p:sldId id="368" r:id="rId15"/>
    <p:sldId id="386" r:id="rId16"/>
    <p:sldId id="382" r:id="rId17"/>
    <p:sldId id="384" r:id="rId18"/>
    <p:sldId id="383" r:id="rId19"/>
    <p:sldId id="3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A907-C582-400D-BA95-B2B80659FBEC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B68A-790B-420A-8977-9EB34B053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C2EC-6260-4CB4-AAA2-0B245ABAF6A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797C-DC78-4D14-8F99-5C61AD9FD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nqobokaziqct.com/13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foundation.org.za/wp-content/uploads/2012/06/upcomming-large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hyperlink" Target="http://www.africafoundation.org.za/wp-content/uploads/2012/06/pioneering-projects-large1.jpg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thoksmlambo@gmail.com" TargetMode="External"/><Relationship Id="rId3" Type="http://schemas.openxmlformats.org/officeDocument/2006/relationships/hyperlink" Target="http://www.andbeyond.com/" TargetMode="External"/><Relationship Id="rId7" Type="http://schemas.openxmlformats.org/officeDocument/2006/relationships/hyperlink" Target="http://www.mnqobokazict.com/" TargetMode="External"/><Relationship Id="rId2" Type="http://schemas.openxmlformats.org/officeDocument/2006/relationships/hyperlink" Target="mailto:Musa.mbatha@andbeyond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jeynxumalo@ymail.com" TargetMode="External"/><Relationship Id="rId5" Type="http://schemas.openxmlformats.org/officeDocument/2006/relationships/hyperlink" Target="http://www.africafoundation.org.za/" TargetMode="External"/><Relationship Id="rId4" Type="http://schemas.openxmlformats.org/officeDocument/2006/relationships/hyperlink" Target="http://www.phinda.com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571768"/>
          </a:xfrm>
        </p:spPr>
        <p:txBody>
          <a:bodyPr>
            <a:normAutofit/>
          </a:bodyPr>
          <a:lstStyle/>
          <a:p>
            <a:r>
              <a:rPr lang="en-ZA" sz="3100" dirty="0" smtClean="0">
                <a:latin typeface="Trebuchet MS" pitchFamily="34" charset="0"/>
              </a:rPr>
              <a:t>A Model for Community Beneficiation &amp; Job Creation</a:t>
            </a:r>
            <a:r>
              <a:rPr lang="en-ZA" sz="2400" dirty="0" smtClean="0">
                <a:latin typeface="Trebuchet MS" pitchFamily="34" charset="0"/>
              </a:rPr>
              <a:t/>
            </a:r>
            <a:br>
              <a:rPr lang="en-ZA" sz="2400" dirty="0" smtClean="0">
                <a:latin typeface="Trebuchet MS" pitchFamily="34" charset="0"/>
              </a:rPr>
            </a:br>
            <a:r>
              <a:rPr lang="en-US" sz="2400" i="1" dirty="0" smtClean="0">
                <a:latin typeface="Trebuchet MS" pitchFamily="34" charset="0"/>
              </a:rPr>
              <a:t/>
            </a:r>
            <a:br>
              <a:rPr lang="en-US" sz="2400" i="1" dirty="0" smtClean="0">
                <a:latin typeface="Trebuchet MS" pitchFamily="34" charset="0"/>
              </a:rPr>
            </a:br>
            <a:r>
              <a:rPr lang="en-US" sz="2400" i="1" dirty="0" smtClean="0">
                <a:latin typeface="Trebuchet MS" pitchFamily="34" charset="0"/>
              </a:rPr>
              <a:t/>
            </a:r>
            <a:br>
              <a:rPr lang="en-US" sz="2400" i="1" dirty="0" smtClean="0">
                <a:latin typeface="Trebuchet MS" pitchFamily="34" charset="0"/>
              </a:rPr>
            </a:br>
            <a:r>
              <a:rPr lang="en-US" sz="2400" i="1" dirty="0" smtClean="0">
                <a:latin typeface="Trebuchet MS" pitchFamily="34" charset="0"/>
              </a:rPr>
              <a:t>31 March 2015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>
              <a:latin typeface="Trebuchet MS" pitchFamily="34" charset="0"/>
            </a:endParaRPr>
          </a:p>
        </p:txBody>
      </p:sp>
      <p:pic>
        <p:nvPicPr>
          <p:cNvPr id="6" name="Picture 2" descr="C:\Documents and Settings\Izwe_Jaco\My Documents\Jaco Personal\Jaco Photos\Rhino\00000001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848388" y="0"/>
            <a:ext cx="1333073" cy="107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4495800" cy="6572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400" dirty="0" smtClean="0">
                <a:solidFill>
                  <a:srgbClr val="FF0000"/>
                </a:solidFill>
                <a:latin typeface="Trebuchet MS" pitchFamily="34" charset="0"/>
              </a:rPr>
              <a:t>Phinda Land</a:t>
            </a:r>
          </a:p>
          <a:p>
            <a:r>
              <a:rPr lang="en-US" sz="6200" dirty="0" smtClean="0">
                <a:latin typeface="Trebuchet MS" pitchFamily="34" charset="0"/>
              </a:rPr>
              <a:t>Transfer of Title Deeds/Ownership</a:t>
            </a:r>
          </a:p>
          <a:p>
            <a:r>
              <a:rPr lang="en-US" sz="6200" dirty="0" smtClean="0">
                <a:latin typeface="Trebuchet MS" pitchFamily="34" charset="0"/>
              </a:rPr>
              <a:t>Non occupation</a:t>
            </a:r>
          </a:p>
          <a:p>
            <a:r>
              <a:rPr lang="en-US" sz="6200" dirty="0" smtClean="0">
                <a:latin typeface="Trebuchet MS" pitchFamily="34" charset="0"/>
              </a:rPr>
              <a:t>&amp;Beyond 36 year lease – first right of refusal for another 36 years</a:t>
            </a:r>
          </a:p>
          <a:p>
            <a:r>
              <a:rPr lang="en-US" sz="6200" dirty="0" smtClean="0">
                <a:latin typeface="Trebuchet MS" pitchFamily="34" charset="0"/>
              </a:rPr>
              <a:t>Excludes game</a:t>
            </a:r>
          </a:p>
          <a:p>
            <a:r>
              <a:rPr lang="en-US" sz="6200" dirty="0" smtClean="0">
                <a:latin typeface="Trebuchet MS" pitchFamily="34" charset="0"/>
              </a:rPr>
              <a:t>Over 200 beneficiaries each but for entire community</a:t>
            </a:r>
          </a:p>
          <a:p>
            <a:r>
              <a:rPr lang="en-US" sz="6200" dirty="0" smtClean="0">
                <a:latin typeface="Trebuchet MS" pitchFamily="34" charset="0"/>
              </a:rPr>
              <a:t>Monthly rental paid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Based on what business can afford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+R 150k per month each trust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Close to R 2 mil per year each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Projected over R 75 mil each Trust in 36 years</a:t>
            </a:r>
          </a:p>
          <a:p>
            <a:r>
              <a:rPr lang="en-US" sz="6200" dirty="0" smtClean="0">
                <a:latin typeface="Trebuchet MS" pitchFamily="34" charset="0"/>
              </a:rPr>
              <a:t>We are responsible for all improvement &amp; maintenance of roads &amp; infrastructure</a:t>
            </a:r>
          </a:p>
          <a:p>
            <a:r>
              <a:rPr lang="en-US" sz="6200" dirty="0" err="1" smtClean="0">
                <a:latin typeface="Trebuchet MS" pitchFamily="34" charset="0"/>
              </a:rPr>
              <a:t>Veld</a:t>
            </a:r>
            <a:r>
              <a:rPr lang="en-US" sz="6200" dirty="0" smtClean="0">
                <a:latin typeface="Trebuchet MS" pitchFamily="34" charset="0"/>
              </a:rPr>
              <a:t> management</a:t>
            </a:r>
          </a:p>
          <a:p>
            <a:r>
              <a:rPr lang="en-US" sz="6200" dirty="0" smtClean="0">
                <a:latin typeface="Trebuchet MS" pitchFamily="34" charset="0"/>
              </a:rPr>
              <a:t>Preferential Employment</a:t>
            </a:r>
          </a:p>
          <a:p>
            <a:r>
              <a:rPr lang="en-US" sz="6200" dirty="0" smtClean="0">
                <a:latin typeface="Trebuchet MS" pitchFamily="34" charset="0"/>
              </a:rPr>
              <a:t>Skills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6143668"/>
          </a:xfrm>
        </p:spPr>
        <p:txBody>
          <a:bodyPr>
            <a:normAutofit fontScale="25000" lnSpcReduction="20000"/>
          </a:bodyPr>
          <a:lstStyle/>
          <a:p>
            <a:r>
              <a:rPr lang="en-US" sz="6200" dirty="0" smtClean="0">
                <a:latin typeface="Trebuchet MS" pitchFamily="34" charset="0"/>
              </a:rPr>
              <a:t>Development Fund (MOA)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&amp;Beyond R 9 mil each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Government R 40 mil each (yet to receive)</a:t>
            </a:r>
          </a:p>
          <a:p>
            <a:r>
              <a:rPr lang="en-US" sz="6200" dirty="0" smtClean="0">
                <a:latin typeface="Trebuchet MS" pitchFamily="34" charset="0"/>
              </a:rPr>
              <a:t>Trustee &amp; beneficiary assistance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Lawyers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Investments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Accounting &amp; financial management (budgets, book keeping, monthly accounts)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Advice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SARS &amp; VAT </a:t>
            </a:r>
            <a:r>
              <a:rPr lang="en-US" sz="6200" dirty="0" err="1" smtClean="0">
                <a:latin typeface="Trebuchet MS" pitchFamily="34" charset="0"/>
              </a:rPr>
              <a:t>reg</a:t>
            </a:r>
            <a:endParaRPr lang="en-US" sz="6200" dirty="0" smtClean="0">
              <a:latin typeface="Trebuchet MS" pitchFamily="34" charset="0"/>
            </a:endParaRPr>
          </a:p>
          <a:p>
            <a:pPr lvl="1"/>
            <a:r>
              <a:rPr lang="en-US" sz="6200" dirty="0" smtClean="0">
                <a:latin typeface="Trebuchet MS" pitchFamily="34" charset="0"/>
              </a:rPr>
              <a:t>AGM’s</a:t>
            </a:r>
          </a:p>
          <a:p>
            <a:pPr lvl="1"/>
            <a:r>
              <a:rPr lang="en-US" sz="6200" dirty="0" smtClean="0">
                <a:latin typeface="Trebuchet MS" pitchFamily="34" charset="0"/>
              </a:rPr>
              <a:t>Trustee training </a:t>
            </a:r>
          </a:p>
          <a:p>
            <a:pPr lvl="2">
              <a:buNone/>
            </a:pPr>
            <a:r>
              <a:rPr lang="en-US" sz="6200" dirty="0" smtClean="0">
                <a:latin typeface="Trebuchet MS" pitchFamily="34" charset="0"/>
              </a:rPr>
              <a:t>Trust deeds translated etc</a:t>
            </a:r>
          </a:p>
          <a:p>
            <a:pPr lvl="2">
              <a:buNone/>
            </a:pPr>
            <a:r>
              <a:rPr lang="en-US" sz="6200" dirty="0" smtClean="0">
                <a:latin typeface="Trebuchet MS" pitchFamily="34" charset="0"/>
              </a:rPr>
              <a:t>Roles &amp; responsibilities</a:t>
            </a:r>
          </a:p>
          <a:p>
            <a:r>
              <a:rPr lang="en-US" sz="6200" dirty="0" err="1" smtClean="0">
                <a:latin typeface="Trebuchet MS" pitchFamily="34" charset="0"/>
              </a:rPr>
              <a:t>Additonal</a:t>
            </a:r>
            <a:r>
              <a:rPr lang="en-US" sz="6200" dirty="0" smtClean="0">
                <a:latin typeface="Trebuchet MS" pitchFamily="34" charset="0"/>
              </a:rPr>
              <a:t> Land at a lower rental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Trebuchet MS" pitchFamily="34" charset="0"/>
              </a:rPr>
              <a:t>Bumbeni</a:t>
            </a:r>
            <a:r>
              <a:rPr lang="en-US" sz="7200" dirty="0" smtClean="0">
                <a:solidFill>
                  <a:srgbClr val="FF0000"/>
                </a:solidFill>
                <a:latin typeface="Trebuchet MS" pitchFamily="34" charset="0"/>
              </a:rPr>
              <a:t> Land - </a:t>
            </a:r>
            <a:r>
              <a:rPr lang="en-US" sz="7200" dirty="0" err="1" smtClean="0">
                <a:solidFill>
                  <a:srgbClr val="FF0000"/>
                </a:solidFill>
                <a:latin typeface="Trebuchet MS" pitchFamily="34" charset="0"/>
              </a:rPr>
              <a:t>Makhasa</a:t>
            </a:r>
            <a:endParaRPr lang="en-US" sz="72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Trebuchet MS" pitchFamily="34" charset="0"/>
              </a:rPr>
              <a:t>?? Don’t know details</a:t>
            </a:r>
            <a:endParaRPr lang="en-US" sz="8000" dirty="0"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572396" y="5572140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Makhasa</a:t>
            </a:r>
            <a:r>
              <a:rPr lang="en-US" dirty="0" smtClean="0"/>
              <a:t>/</a:t>
            </a:r>
            <a:r>
              <a:rPr lang="en-US" dirty="0" err="1" smtClean="0"/>
              <a:t>Shotton</a:t>
            </a:r>
            <a:r>
              <a:rPr lang="en-US" dirty="0" smtClean="0"/>
              <a:t> Land Inclusion</a:t>
            </a:r>
            <a:endParaRPr lang="en-US" dirty="0"/>
          </a:p>
        </p:txBody>
      </p:sp>
      <p:pic>
        <p:nvPicPr>
          <p:cNvPr id="9219" name="Picture 3" descr="\\Sr-phim-mxbe\users\Habitat\Munyawana_\Properties\Shotton Loc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3717285" cy="525048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86248" y="142852"/>
            <a:ext cx="4857752" cy="6572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Claimed &amp; settled with previous land owner</a:t>
            </a:r>
          </a:p>
          <a:p>
            <a:r>
              <a:rPr lang="en-US" dirty="0" smtClean="0"/>
              <a:t>Community request to include in </a:t>
            </a:r>
            <a:r>
              <a:rPr lang="en-US" dirty="0" err="1" smtClean="0"/>
              <a:t>Munyawana</a:t>
            </a:r>
            <a:r>
              <a:rPr lang="en-US" dirty="0" smtClean="0"/>
              <a:t>/Phinda</a:t>
            </a:r>
          </a:p>
          <a:p>
            <a:r>
              <a:rPr lang="en-US" dirty="0" smtClean="0"/>
              <a:t>Lease of 36 years agreed</a:t>
            </a:r>
          </a:p>
          <a:p>
            <a:r>
              <a:rPr lang="en-US" dirty="0" smtClean="0"/>
              <a:t>Lease</a:t>
            </a:r>
          </a:p>
          <a:p>
            <a:pPr lvl="1"/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R 150 / ha per year</a:t>
            </a:r>
          </a:p>
          <a:p>
            <a:pPr lvl="1"/>
            <a:r>
              <a:rPr lang="en-US" dirty="0" smtClean="0"/>
              <a:t>994.3 ha x R150 = R149 145/year </a:t>
            </a:r>
          </a:p>
          <a:p>
            <a:pPr lvl="1"/>
            <a:r>
              <a:rPr lang="en-US" dirty="0" smtClean="0"/>
              <a:t>Up with CPI</a:t>
            </a:r>
          </a:p>
          <a:p>
            <a:pPr lvl="1"/>
            <a:r>
              <a:rPr lang="en-US" dirty="0" smtClean="0"/>
              <a:t>Projected + R 6.5 million over 36 years</a:t>
            </a:r>
          </a:p>
          <a:p>
            <a:r>
              <a:rPr lang="en-US" dirty="0" smtClean="0"/>
              <a:t>Game </a:t>
            </a:r>
            <a:r>
              <a:rPr lang="en-US" dirty="0" err="1" smtClean="0"/>
              <a:t>equalised</a:t>
            </a:r>
            <a:r>
              <a:rPr lang="en-US" dirty="0" smtClean="0"/>
              <a:t> – (R 500k) paid with Dev Fund R 9 mil</a:t>
            </a:r>
          </a:p>
          <a:p>
            <a:r>
              <a:rPr lang="en-US" dirty="0" smtClean="0"/>
              <a:t>% share under Phinda in Conservancy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1142984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rebuchet MS" pitchFamily="34" charset="0"/>
              </a:rPr>
              <a:t>Mnqobokazi</a:t>
            </a:r>
            <a:r>
              <a:rPr lang="en-US" sz="2800" dirty="0" smtClean="0">
                <a:latin typeface="Trebuchet MS" pitchFamily="34" charset="0"/>
              </a:rPr>
              <a:t>/</a:t>
            </a:r>
            <a:r>
              <a:rPr lang="en-US" sz="2800" dirty="0" err="1" smtClean="0">
                <a:latin typeface="Trebuchet MS" pitchFamily="34" charset="0"/>
              </a:rPr>
              <a:t>Bischoffs</a:t>
            </a:r>
            <a:r>
              <a:rPr lang="en-US" sz="2800" dirty="0" smtClean="0">
                <a:latin typeface="Trebuchet MS" pitchFamily="34" charset="0"/>
              </a:rPr>
              <a:t/>
            </a:r>
            <a:br>
              <a:rPr lang="en-US" sz="2800" dirty="0" smtClean="0">
                <a:latin typeface="Trebuchet MS" pitchFamily="34" charset="0"/>
              </a:rPr>
            </a:br>
            <a:r>
              <a:rPr lang="en-US" sz="2800" dirty="0" smtClean="0">
                <a:latin typeface="Trebuchet MS" pitchFamily="34" charset="0"/>
              </a:rPr>
              <a:t>Inclusion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8578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Claimed &amp; settled with previous land owner</a:t>
            </a:r>
          </a:p>
          <a:p>
            <a:r>
              <a:rPr lang="en-US" dirty="0" smtClean="0"/>
              <a:t>Community request to include in </a:t>
            </a:r>
            <a:r>
              <a:rPr lang="en-US" dirty="0" err="1" smtClean="0"/>
              <a:t>Munyawana</a:t>
            </a:r>
            <a:r>
              <a:rPr lang="en-US" dirty="0" smtClean="0"/>
              <a:t>/Phinda</a:t>
            </a:r>
          </a:p>
          <a:p>
            <a:r>
              <a:rPr lang="en-US" dirty="0" smtClean="0"/>
              <a:t>Lease of 36 years agreed</a:t>
            </a:r>
          </a:p>
          <a:p>
            <a:r>
              <a:rPr lang="en-US" dirty="0" smtClean="0"/>
              <a:t>Lease</a:t>
            </a:r>
          </a:p>
          <a:p>
            <a:pPr lvl="1"/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R 150 / ha per year</a:t>
            </a:r>
          </a:p>
          <a:p>
            <a:pPr lvl="1"/>
            <a:r>
              <a:rPr lang="en-US" dirty="0" smtClean="0"/>
              <a:t>1139.52 ha x R150 = R170 928/year </a:t>
            </a:r>
          </a:p>
          <a:p>
            <a:pPr lvl="1"/>
            <a:r>
              <a:rPr lang="en-US" dirty="0" smtClean="0"/>
              <a:t>Up with CPI</a:t>
            </a:r>
          </a:p>
          <a:p>
            <a:pPr lvl="1"/>
            <a:r>
              <a:rPr lang="en-US" dirty="0" smtClean="0"/>
              <a:t>Projected + R 7 million over 36 years</a:t>
            </a:r>
          </a:p>
          <a:p>
            <a:r>
              <a:rPr lang="en-US" dirty="0" smtClean="0"/>
              <a:t>Game </a:t>
            </a:r>
            <a:r>
              <a:rPr lang="en-US" dirty="0" err="1" smtClean="0"/>
              <a:t>equalised</a:t>
            </a:r>
            <a:r>
              <a:rPr lang="en-US" dirty="0" smtClean="0"/>
              <a:t> – (R 500k) paid with Dev Fund R 9 mil</a:t>
            </a:r>
          </a:p>
          <a:p>
            <a:r>
              <a:rPr lang="en-US" dirty="0" smtClean="0"/>
              <a:t>Fence Upgrade (R250k) paid with Dev Fund$</a:t>
            </a:r>
          </a:p>
          <a:p>
            <a:r>
              <a:rPr lang="en-US" dirty="0" smtClean="0"/>
              <a:t>Conservation benefits</a:t>
            </a:r>
          </a:p>
          <a:p>
            <a:pPr lvl="1"/>
            <a:r>
              <a:rPr lang="en-US" dirty="0" smtClean="0"/>
              <a:t>Cheetah </a:t>
            </a:r>
          </a:p>
          <a:p>
            <a:pPr lvl="1"/>
            <a:r>
              <a:rPr lang="en-US" dirty="0" smtClean="0"/>
              <a:t>Allowed black rhino introduction</a:t>
            </a:r>
          </a:p>
          <a:p>
            <a:r>
              <a:rPr lang="en-US" dirty="0" smtClean="0"/>
              <a:t>% share under Phinda in Conservancy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6864" y="3500438"/>
            <a:ext cx="4517136" cy="32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\\Sr-phim-mxbe\users\Habitat\Community\Mnqobokazi\Bischoff Fence Dropping\DSC03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226560" cy="3169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4286280" cy="785794"/>
          </a:xfrm>
        </p:spPr>
        <p:txBody>
          <a:bodyPr>
            <a:normAutofit/>
          </a:bodyPr>
          <a:lstStyle/>
          <a:p>
            <a:r>
              <a:rPr lang="en-US" dirty="0" smtClean="0"/>
              <a:t>Spends</a:t>
            </a:r>
            <a:endParaRPr lang="en-US" dirty="0"/>
          </a:p>
        </p:txBody>
      </p:sp>
      <p:pic>
        <p:nvPicPr>
          <p:cNvPr id="10242" name="Picture 2" descr="\\Sr-phim-mxbe\users\Habitat\Community\Mnqobokazi\Phinda land lease\Bursary Handover Feb 11\IMG_0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Phinda &amp; SKS Lease payments</a:t>
            </a:r>
          </a:p>
          <a:p>
            <a:r>
              <a:rPr lang="en-US" sz="2000" dirty="0" smtClean="0">
                <a:latin typeface="Trebuchet MS" pitchFamily="34" charset="0"/>
              </a:rPr>
              <a:t>Electrification of houses</a:t>
            </a:r>
          </a:p>
          <a:p>
            <a:r>
              <a:rPr lang="en-US" sz="2000" dirty="0" smtClean="0">
                <a:latin typeface="Trebuchet MS" pitchFamily="34" charset="0"/>
              </a:rPr>
              <a:t>Bursary schemes</a:t>
            </a:r>
          </a:p>
          <a:p>
            <a:r>
              <a:rPr lang="en-US" sz="2000" dirty="0" smtClean="0">
                <a:latin typeface="Trebuchet MS" pitchFamily="34" charset="0"/>
              </a:rPr>
              <a:t>Fences</a:t>
            </a:r>
          </a:p>
          <a:p>
            <a:r>
              <a:rPr lang="en-US" sz="2000" dirty="0" smtClean="0">
                <a:latin typeface="Trebuchet MS" pitchFamily="34" charset="0"/>
              </a:rPr>
              <a:t>Tractors</a:t>
            </a:r>
          </a:p>
          <a:p>
            <a:r>
              <a:rPr lang="en-US" sz="2000" dirty="0" smtClean="0">
                <a:latin typeface="Trebuchet MS" pitchFamily="34" charset="0"/>
              </a:rPr>
              <a:t>Dam building &amp; repairs</a:t>
            </a:r>
          </a:p>
          <a:p>
            <a:r>
              <a:rPr lang="en-US" sz="2000" dirty="0" smtClean="0">
                <a:latin typeface="Trebuchet MS" pitchFamily="34" charset="0"/>
              </a:rPr>
              <a:t>Small businesses</a:t>
            </a:r>
          </a:p>
          <a:p>
            <a:r>
              <a:rPr lang="en-US" sz="2000" dirty="0" smtClean="0">
                <a:latin typeface="Trebuchet MS" pitchFamily="34" charset="0"/>
              </a:rPr>
              <a:t>Beneficiary dividends/payouts</a:t>
            </a:r>
          </a:p>
          <a:p>
            <a:r>
              <a:rPr lang="en-US" sz="2000" dirty="0" smtClean="0">
                <a:latin typeface="Trebuchet MS" pitchFamily="34" charset="0"/>
              </a:rPr>
              <a:t>Training </a:t>
            </a:r>
          </a:p>
          <a:p>
            <a:r>
              <a:rPr lang="en-US" sz="2000" dirty="0" smtClean="0">
                <a:latin typeface="Trebuchet MS" pitchFamily="34" charset="0"/>
              </a:rPr>
              <a:t>Lawyers, Accountants &amp; Investments</a:t>
            </a:r>
          </a:p>
          <a:p>
            <a:r>
              <a:rPr lang="en-US" sz="2000" dirty="0" smtClean="0">
                <a:latin typeface="Trebuchet MS" pitchFamily="34" charset="0"/>
              </a:rPr>
              <a:t>AGM’s</a:t>
            </a:r>
          </a:p>
          <a:p>
            <a:r>
              <a:rPr lang="en-US" sz="2000" dirty="0" smtClean="0">
                <a:latin typeface="Trebuchet MS" pitchFamily="34" charset="0"/>
              </a:rPr>
              <a:t>Infrastructure development</a:t>
            </a:r>
          </a:p>
          <a:p>
            <a:pPr lvl="1"/>
            <a:r>
              <a:rPr lang="en-US" sz="1600" dirty="0" smtClean="0">
                <a:latin typeface="Trebuchet MS" pitchFamily="34" charset="0"/>
              </a:rPr>
              <a:t>Community </a:t>
            </a:r>
            <a:r>
              <a:rPr lang="en-US" sz="1600" dirty="0" err="1" smtClean="0">
                <a:latin typeface="Trebuchet MS" pitchFamily="34" charset="0"/>
              </a:rPr>
              <a:t>Centres</a:t>
            </a:r>
            <a:endParaRPr lang="en-US" sz="1600" dirty="0" smtClean="0">
              <a:latin typeface="Trebuchet MS" pitchFamily="34" charset="0"/>
            </a:endParaRPr>
          </a:p>
          <a:p>
            <a:pPr lvl="1"/>
            <a:r>
              <a:rPr lang="en-US" sz="1600" dirty="0" smtClean="0">
                <a:latin typeface="Trebuchet MS" pitchFamily="34" charset="0"/>
              </a:rPr>
              <a:t>Air cons</a:t>
            </a:r>
          </a:p>
          <a:p>
            <a:r>
              <a:rPr lang="en-US" sz="2000" dirty="0" smtClean="0">
                <a:latin typeface="Trebuchet MS" pitchFamily="34" charset="0"/>
              </a:rPr>
              <a:t>Land surveyors &amp; business development consultants</a:t>
            </a:r>
          </a:p>
          <a:p>
            <a:r>
              <a:rPr lang="en-US" sz="2000" dirty="0" smtClean="0">
                <a:latin typeface="Trebuchet MS" pitchFamily="34" charset="0"/>
              </a:rPr>
              <a:t>Sports Development</a:t>
            </a: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Development Fund (&amp;Beyond donated)</a:t>
            </a:r>
          </a:p>
          <a:p>
            <a:pPr lvl="1">
              <a:buNone/>
            </a:pPr>
            <a:r>
              <a:rPr lang="en-US" sz="2000" dirty="0" smtClean="0">
                <a:latin typeface="Trebuchet MS" pitchFamily="34" charset="0"/>
              </a:rPr>
              <a:t>Fencing</a:t>
            </a:r>
          </a:p>
          <a:p>
            <a:pPr lvl="1">
              <a:buNone/>
            </a:pPr>
            <a:r>
              <a:rPr lang="en-US" sz="2000" dirty="0" smtClean="0">
                <a:latin typeface="Trebuchet MS" pitchFamily="34" charset="0"/>
              </a:rPr>
              <a:t>Purchase of game</a:t>
            </a:r>
          </a:p>
          <a:p>
            <a:pPr lvl="1">
              <a:buNone/>
            </a:pPr>
            <a:r>
              <a:rPr lang="en-US" sz="2000" dirty="0" smtClean="0">
                <a:latin typeface="Trebuchet MS" pitchFamily="34" charset="0"/>
              </a:rPr>
              <a:t>Community Contracts</a:t>
            </a:r>
          </a:p>
          <a:p>
            <a:pPr lvl="2">
              <a:buNone/>
            </a:pPr>
            <a:r>
              <a:rPr lang="en-US" sz="1600" dirty="0" smtClean="0">
                <a:latin typeface="Trebuchet MS" pitchFamily="34" charset="0"/>
              </a:rPr>
              <a:t>Road cutting</a:t>
            </a:r>
          </a:p>
          <a:p>
            <a:pPr lvl="2">
              <a:buNone/>
            </a:pPr>
            <a:r>
              <a:rPr lang="en-US" sz="1600" dirty="0" smtClean="0">
                <a:latin typeface="Trebuchet MS" pitchFamily="34" charset="0"/>
              </a:rPr>
              <a:t>Alien Plant Eradication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4" name="Picture 4" descr="http://mnqobokaziqct.com/rec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500042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rebuchet MS" pitchFamily="34" charset="0"/>
              </a:rPr>
              <a:t>Other Community Benefits</a:t>
            </a:r>
            <a:endParaRPr lang="en-US" i="1" dirty="0">
              <a:latin typeface="Trebuchet MS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00042"/>
            <a:ext cx="4286248" cy="635795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rebuchet MS" pitchFamily="34" charset="0"/>
              </a:rPr>
              <a:t>Africa Foundation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Direct Employment</a:t>
            </a:r>
          </a:p>
          <a:p>
            <a:r>
              <a:rPr lang="en-US" dirty="0" smtClean="0">
                <a:latin typeface="Trebuchet MS" pitchFamily="34" charset="0"/>
              </a:rPr>
              <a:t>308 staff employed by &amp;Beyond Phinda</a:t>
            </a:r>
          </a:p>
          <a:p>
            <a:r>
              <a:rPr lang="en-US" dirty="0" smtClean="0">
                <a:latin typeface="Trebuchet MS" pitchFamily="34" charset="0"/>
              </a:rPr>
              <a:t>Approx 200 from local communities</a:t>
            </a:r>
          </a:p>
          <a:p>
            <a:r>
              <a:rPr lang="en-US" dirty="0" smtClean="0">
                <a:latin typeface="Trebuchet MS" pitchFamily="34" charset="0"/>
              </a:rPr>
              <a:t>R20 million budgeted for Phinda payroll</a:t>
            </a:r>
          </a:p>
          <a:p>
            <a:r>
              <a:rPr lang="en-US" dirty="0" smtClean="0">
                <a:latin typeface="Trebuchet MS" pitchFamily="34" charset="0"/>
              </a:rPr>
              <a:t>Approx R13 million will go into local communities</a:t>
            </a:r>
          </a:p>
          <a:p>
            <a:endParaRPr lang="en-US" b="1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Indirect Employment</a:t>
            </a:r>
          </a:p>
          <a:p>
            <a:r>
              <a:rPr lang="en-US" dirty="0" smtClean="0">
                <a:latin typeface="Trebuchet MS" pitchFamily="34" charset="0"/>
              </a:rPr>
              <a:t>Over 60 contract staff – security/canteen catering/staff transport/refuse removal/alien plant control (R500k)/entertainment/fencing</a:t>
            </a:r>
          </a:p>
          <a:p>
            <a:r>
              <a:rPr lang="en-US" dirty="0" smtClean="0">
                <a:latin typeface="Trebuchet MS" pitchFamily="34" charset="0"/>
              </a:rPr>
              <a:t>R3.5 million Security – 85% of staff from communities</a:t>
            </a:r>
          </a:p>
          <a:p>
            <a:r>
              <a:rPr lang="en-US" dirty="0" smtClean="0">
                <a:latin typeface="Trebuchet MS" pitchFamily="34" charset="0"/>
              </a:rPr>
              <a:t>1 person supports 10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Settlement of Land Claims</a:t>
            </a:r>
          </a:p>
          <a:p>
            <a:r>
              <a:rPr lang="en-US" dirty="0" err="1" smtClean="0">
                <a:latin typeface="Trebuchet MS" pitchFamily="34" charset="0"/>
              </a:rPr>
              <a:t>Makhasa</a:t>
            </a:r>
            <a:r>
              <a:rPr lang="en-US" dirty="0" smtClean="0">
                <a:latin typeface="Trebuchet MS" pitchFamily="34" charset="0"/>
              </a:rPr>
              <a:t> Community Trusts – R 11,978,809</a:t>
            </a:r>
          </a:p>
          <a:p>
            <a:r>
              <a:rPr lang="en-US" dirty="0" err="1" smtClean="0">
                <a:latin typeface="Trebuchet MS" pitchFamily="34" charset="0"/>
              </a:rPr>
              <a:t>Mnqobokazi</a:t>
            </a:r>
            <a:r>
              <a:rPr lang="en-US" dirty="0" smtClean="0">
                <a:latin typeface="Trebuchet MS" pitchFamily="34" charset="0"/>
              </a:rPr>
              <a:t> Community Trust – R10,901,292</a:t>
            </a:r>
          </a:p>
          <a:p>
            <a:r>
              <a:rPr lang="en-US" dirty="0" smtClean="0">
                <a:latin typeface="Trebuchet MS" pitchFamily="34" charset="0"/>
              </a:rPr>
              <a:t>Development Fund – R 9 million</a:t>
            </a:r>
          </a:p>
          <a:p>
            <a:endParaRPr lang="en-US" dirty="0" smtClean="0"/>
          </a:p>
          <a:p>
            <a:r>
              <a:rPr lang="en-US" b="1" dirty="0" smtClean="0">
                <a:latin typeface="Trebuchet MS" pitchFamily="34" charset="0"/>
              </a:rPr>
              <a:t>Conservation Lessons</a:t>
            </a:r>
          </a:p>
          <a:p>
            <a:endParaRPr lang="en-US" dirty="0" smtClean="0">
              <a:latin typeface="Trebuchet MS" pitchFamily="34" charset="0"/>
            </a:endParaRPr>
          </a:p>
        </p:txBody>
      </p:sp>
      <p:pic>
        <p:nvPicPr>
          <p:cNvPr id="5" name="Picture 6" descr="28XB006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1"/>
          <a:stretch>
            <a:fillRect/>
          </a:stretch>
        </p:blipFill>
        <p:spPr>
          <a:xfrm>
            <a:off x="4643438" y="0"/>
            <a:ext cx="4500562" cy="3599411"/>
          </a:xfrm>
          <a:noFill/>
        </p:spPr>
      </p:pic>
      <p:pic>
        <p:nvPicPr>
          <p:cNvPr id="7" name="Picture 6" descr="Arrest 3 MBK 07-08-02"/>
          <p:cNvPicPr>
            <a:picLocks noChangeAspect="1" noChangeArrowheads="1"/>
          </p:cNvPicPr>
          <p:nvPr/>
        </p:nvPicPr>
        <p:blipFill>
          <a:blip r:embed="rId3"/>
          <a:srcRect l="2153"/>
          <a:stretch>
            <a:fillRect/>
          </a:stretch>
        </p:blipFill>
        <p:spPr>
          <a:xfrm>
            <a:off x="4643438" y="3685531"/>
            <a:ext cx="4500562" cy="317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2858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rebuchet MS" pitchFamily="34" charset="0"/>
              </a:rPr>
              <a:t>Africa Foundation Achievements since 2007</a:t>
            </a:r>
            <a:endParaRPr lang="en-US" sz="1800" dirty="0">
              <a:latin typeface="Trebuchet MS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3786182" cy="5857892"/>
          </a:xfrm>
        </p:spPr>
        <p:txBody>
          <a:bodyPr>
            <a:normAutofit lnSpcReduction="10000"/>
          </a:bodyPr>
          <a:lstStyle/>
          <a:p>
            <a:endParaRPr lang="en-US" sz="16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rebuchet MS" pitchFamily="34" charset="0"/>
              </a:rPr>
              <a:t>R 15 290 339 donated to Phinda Communities since 2007 </a:t>
            </a:r>
          </a:p>
          <a:p>
            <a:endParaRPr lang="en-US" sz="1600" dirty="0" smtClean="0">
              <a:latin typeface="Trebuchet MS" pitchFamily="34" charset="0"/>
            </a:endParaRPr>
          </a:p>
          <a:p>
            <a:r>
              <a:rPr lang="en-US" sz="1600" dirty="0" smtClean="0">
                <a:latin typeface="Trebuchet MS" pitchFamily="34" charset="0"/>
              </a:rPr>
              <a:t>166 Bursaries</a:t>
            </a:r>
          </a:p>
          <a:p>
            <a:r>
              <a:rPr lang="en-US" sz="1600" dirty="0" smtClean="0">
                <a:latin typeface="Trebuchet MS" pitchFamily="34" charset="0"/>
              </a:rPr>
              <a:t> 2 Buses </a:t>
            </a:r>
          </a:p>
          <a:p>
            <a:r>
              <a:rPr lang="en-US" sz="1600" dirty="0" smtClean="0">
                <a:latin typeface="Trebuchet MS" pitchFamily="34" charset="0"/>
              </a:rPr>
              <a:t>24 Classrooms </a:t>
            </a:r>
          </a:p>
          <a:p>
            <a:r>
              <a:rPr lang="en-US" sz="1600" dirty="0" smtClean="0">
                <a:latin typeface="Trebuchet MS" pitchFamily="34" charset="0"/>
              </a:rPr>
              <a:t>1 Communal water fountain </a:t>
            </a:r>
          </a:p>
          <a:p>
            <a:r>
              <a:rPr lang="en-US" sz="1600" dirty="0" smtClean="0">
                <a:latin typeface="Trebuchet MS" pitchFamily="34" charset="0"/>
              </a:rPr>
              <a:t>7 Boreholes &amp; water tanks at Schools</a:t>
            </a:r>
          </a:p>
          <a:p>
            <a:r>
              <a:rPr lang="en-US" sz="1600" dirty="0" smtClean="0">
                <a:latin typeface="Trebuchet MS" pitchFamily="34" charset="0"/>
              </a:rPr>
              <a:t> 9 Water Pumps &amp; Irrigation systems for community gardens </a:t>
            </a:r>
          </a:p>
          <a:p>
            <a:r>
              <a:rPr lang="en-US" sz="1600" dirty="0" smtClean="0">
                <a:latin typeface="Trebuchet MS" pitchFamily="34" charset="0"/>
              </a:rPr>
              <a:t>21 Schools received reticulation to link them to municipal main water line </a:t>
            </a:r>
          </a:p>
          <a:p>
            <a:r>
              <a:rPr lang="en-US" sz="1600" dirty="0" smtClean="0">
                <a:latin typeface="Trebuchet MS" pitchFamily="34" charset="0"/>
              </a:rPr>
              <a:t>1 Bakery </a:t>
            </a:r>
          </a:p>
          <a:p>
            <a:r>
              <a:rPr lang="en-US" sz="1600" dirty="0" smtClean="0">
                <a:latin typeface="Trebuchet MS" pitchFamily="34" charset="0"/>
              </a:rPr>
              <a:t>78 Conservation Lessons conducted, reaching 644 children &amp; 78 teachers </a:t>
            </a:r>
          </a:p>
          <a:p>
            <a:r>
              <a:rPr lang="en-US" sz="1600" dirty="0" smtClean="0">
                <a:latin typeface="Trebuchet MS" pitchFamily="34" charset="0"/>
              </a:rPr>
              <a:t>3 Subsistence gardens </a:t>
            </a:r>
            <a:r>
              <a:rPr lang="en-US" sz="1600" dirty="0" err="1" smtClean="0">
                <a:latin typeface="Trebuchet MS" pitchFamily="34" charset="0"/>
              </a:rPr>
              <a:t>upscaled</a:t>
            </a:r>
            <a:r>
              <a:rPr lang="en-US" sz="1600" dirty="0" smtClean="0">
                <a:latin typeface="Trebuchet MS" pitchFamily="34" charset="0"/>
              </a:rPr>
              <a:t> to small commercial farms </a:t>
            </a:r>
          </a:p>
          <a:p>
            <a:r>
              <a:rPr lang="en-US" sz="1600" dirty="0" smtClean="0">
                <a:latin typeface="Trebuchet MS" pitchFamily="34" charset="0"/>
              </a:rPr>
              <a:t>12 Cottages - teachers accommodation 2 Administration Blocks </a:t>
            </a:r>
          </a:p>
          <a:p>
            <a:r>
              <a:rPr lang="en-US" sz="1600" dirty="0" smtClean="0">
                <a:latin typeface="Trebuchet MS" pitchFamily="34" charset="0"/>
              </a:rPr>
              <a:t>2 OVC </a:t>
            </a:r>
            <a:r>
              <a:rPr lang="en-US" sz="1600" dirty="0" err="1" smtClean="0">
                <a:latin typeface="Trebuchet MS" pitchFamily="34" charset="0"/>
              </a:rPr>
              <a:t>Centres</a:t>
            </a:r>
            <a:r>
              <a:rPr lang="en-US" sz="1600" dirty="0" smtClean="0">
                <a:latin typeface="Trebuchet MS" pitchFamily="34" charset="0"/>
              </a:rPr>
              <a:t> to support orphans and vulnerable children 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2250" y="0"/>
            <a:ext cx="5111750" cy="25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http://www.africafoundation.org.za/wp-content/uploads/2012/06/upcomming-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1808" y="2500306"/>
            <a:ext cx="5342192" cy="2253996"/>
          </a:xfrm>
          <a:prstGeom prst="rect">
            <a:avLst/>
          </a:prstGeom>
          <a:noFill/>
        </p:spPr>
      </p:pic>
      <p:pic>
        <p:nvPicPr>
          <p:cNvPr id="36868" name="Picture 4" descr="http://www.africafoundation.org.za/wp-content/uploads/2012/06/pioneering-projects-large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700968"/>
            <a:ext cx="5105400" cy="2157032"/>
          </a:xfrm>
          <a:prstGeom prst="rect">
            <a:avLst/>
          </a:prstGeom>
          <a:noFill/>
        </p:spPr>
      </p:pic>
      <p:pic>
        <p:nvPicPr>
          <p:cNvPr id="7" name="Picture 1" descr="cid:image001.jpg@01CCFE00.C00C7A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" y="12"/>
            <a:ext cx="2536317" cy="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rebuchet MS" pitchFamily="34" charset="0"/>
              </a:rPr>
              <a:t>Challenges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000792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>
                <a:latin typeface="Trebuchet MS" pitchFamily="34" charset="0"/>
              </a:rPr>
              <a:t>Attracting Guests &amp; best wildlife experience</a:t>
            </a:r>
          </a:p>
          <a:p>
            <a:r>
              <a:rPr lang="en-US" sz="2300" dirty="0" smtClean="0">
                <a:latin typeface="Trebuchet MS" pitchFamily="34" charset="0"/>
              </a:rPr>
              <a:t>Fickle tourism market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Fluctuating rand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Perception of SA by International Market Changing (high end guests)</a:t>
            </a:r>
          </a:p>
          <a:p>
            <a:r>
              <a:rPr lang="en-US" sz="2300" dirty="0" smtClean="0">
                <a:latin typeface="Trebuchet MS" pitchFamily="34" charset="0"/>
              </a:rPr>
              <a:t>Ability to pay high fixed cost rentals if business is down</a:t>
            </a:r>
          </a:p>
          <a:p>
            <a:r>
              <a:rPr lang="en-US" sz="2300" dirty="0" smtClean="0">
                <a:latin typeface="Trebuchet MS" pitchFamily="34" charset="0"/>
              </a:rPr>
              <a:t>Tourism/wildlife business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Recession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Spiraling fixed costs – </a:t>
            </a:r>
            <a:r>
              <a:rPr lang="en-US" sz="2300" dirty="0" err="1" smtClean="0">
                <a:latin typeface="Trebuchet MS" pitchFamily="34" charset="0"/>
              </a:rPr>
              <a:t>labour</a:t>
            </a:r>
            <a:r>
              <a:rPr lang="en-US" sz="2300" dirty="0" smtClean="0">
                <a:latin typeface="Trebuchet MS" pitchFamily="34" charset="0"/>
              </a:rPr>
              <a:t>/power/water/security/food/fuel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Revenue flat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Rhino poaching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High competition – eco tourism market is saturated</a:t>
            </a:r>
          </a:p>
          <a:p>
            <a:r>
              <a:rPr lang="en-US" sz="2300" dirty="0" smtClean="0">
                <a:latin typeface="Trebuchet MS" pitchFamily="34" charset="0"/>
              </a:rPr>
              <a:t>Relationship with Community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Trust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Communication 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Politics within community 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New community structures</a:t>
            </a:r>
          </a:p>
          <a:p>
            <a:r>
              <a:rPr lang="en-US" sz="2300" dirty="0" smtClean="0">
                <a:latin typeface="Trebuchet MS" pitchFamily="34" charset="0"/>
              </a:rPr>
              <a:t>Growing community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Limited employment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Pressure on resources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Dilution of benefits from reserve community members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Changing perception of reserve – positive/negative</a:t>
            </a:r>
          </a:p>
          <a:p>
            <a:pPr lvl="1"/>
            <a:r>
              <a:rPr lang="en-US" sz="2300" dirty="0" smtClean="0">
                <a:latin typeface="Trebuchet MS" pitchFamily="34" charset="0"/>
              </a:rPr>
              <a:t>Expectations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ebuchet MS" pitchFamily="34" charset="0"/>
              </a:rPr>
              <a:t>Why is/has Land Restitution Worked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rebuchet MS" pitchFamily="34" charset="0"/>
              </a:rPr>
              <a:t>Trusting relationship with Community built up over many years</a:t>
            </a:r>
          </a:p>
          <a:p>
            <a:r>
              <a:rPr lang="en-US" sz="2800" dirty="0" smtClean="0">
                <a:latin typeface="Trebuchet MS" pitchFamily="34" charset="0"/>
              </a:rPr>
              <a:t>Win/win </a:t>
            </a:r>
          </a:p>
          <a:p>
            <a:r>
              <a:rPr lang="en-US" sz="2800" dirty="0" smtClean="0">
                <a:latin typeface="Trebuchet MS" pitchFamily="34" charset="0"/>
              </a:rPr>
              <a:t>Financial Benefits</a:t>
            </a:r>
          </a:p>
          <a:p>
            <a:pPr lvl="1"/>
            <a:r>
              <a:rPr lang="en-US" sz="2400" dirty="0" err="1" smtClean="0">
                <a:latin typeface="Trebuchet MS" pitchFamily="34" charset="0"/>
              </a:rPr>
              <a:t>Makhasa</a:t>
            </a:r>
            <a:r>
              <a:rPr lang="en-US" sz="2400" dirty="0" smtClean="0">
                <a:latin typeface="Trebuchet MS" pitchFamily="34" charset="0"/>
              </a:rPr>
              <a:t> Community Trusts – R 11,978,809</a:t>
            </a:r>
          </a:p>
          <a:p>
            <a:pPr lvl="1"/>
            <a:r>
              <a:rPr lang="en-US" sz="2400" dirty="0" err="1" smtClean="0">
                <a:latin typeface="Trebuchet MS" pitchFamily="34" charset="0"/>
              </a:rPr>
              <a:t>Mnqobokazi</a:t>
            </a:r>
            <a:r>
              <a:rPr lang="en-US" sz="2400" dirty="0" smtClean="0">
                <a:latin typeface="Trebuchet MS" pitchFamily="34" charset="0"/>
              </a:rPr>
              <a:t> Community Trust – R10,901,292</a:t>
            </a:r>
          </a:p>
          <a:p>
            <a:r>
              <a:rPr lang="en-US" sz="2800" dirty="0" smtClean="0">
                <a:latin typeface="Trebuchet MS" pitchFamily="34" charset="0"/>
              </a:rPr>
              <a:t>Development Fund – R 9 million each</a:t>
            </a:r>
          </a:p>
          <a:p>
            <a:r>
              <a:rPr lang="en-US" sz="2800" dirty="0" smtClean="0">
                <a:latin typeface="Trebuchet MS" pitchFamily="34" charset="0"/>
              </a:rPr>
              <a:t>Supported each other</a:t>
            </a:r>
          </a:p>
          <a:p>
            <a:r>
              <a:rPr lang="en-US" sz="2800" dirty="0" smtClean="0">
                <a:latin typeface="Trebuchet MS" pitchFamily="34" charset="0"/>
              </a:rPr>
              <a:t>Trust Chairman’s Role </a:t>
            </a:r>
          </a:p>
          <a:p>
            <a:r>
              <a:rPr lang="en-US" sz="2800" dirty="0" smtClean="0">
                <a:latin typeface="Trebuchet MS" pitchFamily="34" charset="0"/>
              </a:rPr>
              <a:t>Community Trust Financial planning &amp; accountability</a:t>
            </a:r>
          </a:p>
          <a:p>
            <a:r>
              <a:rPr lang="en-US" sz="2800" dirty="0" smtClean="0">
                <a:latin typeface="Trebuchet MS" pitchFamily="34" charset="0"/>
              </a:rPr>
              <a:t>Communication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572396" y="5572140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43272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6072206"/>
          </a:xfrm>
        </p:spPr>
        <p:txBody>
          <a:bodyPr>
            <a:normAutofit fontScale="32500" lnSpcReduction="20000"/>
          </a:bodyPr>
          <a:lstStyle/>
          <a:p>
            <a:endParaRPr lang="en-US" sz="3500" dirty="0" smtClean="0">
              <a:latin typeface="Trebuchet MS" pitchFamily="34" charset="0"/>
            </a:endParaRPr>
          </a:p>
          <a:p>
            <a:endParaRPr lang="en-US" sz="3500" dirty="0" smtClean="0">
              <a:latin typeface="Trebuchet MS" pitchFamily="34" charset="0"/>
            </a:endParaRPr>
          </a:p>
          <a:p>
            <a:r>
              <a:rPr lang="en-US" sz="4300" dirty="0" smtClean="0">
                <a:latin typeface="Trebuchet MS" pitchFamily="34" charset="0"/>
              </a:rPr>
              <a:t>Keep delighting guests/best wildlife experience</a:t>
            </a:r>
          </a:p>
          <a:p>
            <a:r>
              <a:rPr lang="en-US" sz="4300" dirty="0" smtClean="0">
                <a:latin typeface="Trebuchet MS" pitchFamily="34" charset="0"/>
              </a:rPr>
              <a:t>Skills Development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Star in Training</a:t>
            </a:r>
          </a:p>
          <a:p>
            <a:pPr lvl="2"/>
            <a:r>
              <a:rPr lang="en-US" sz="4300" dirty="0" smtClean="0">
                <a:latin typeface="Trebuchet MS" pitchFamily="34" charset="0"/>
              </a:rPr>
              <a:t>Skills development &amp; training</a:t>
            </a:r>
          </a:p>
          <a:p>
            <a:pPr lvl="2"/>
            <a:r>
              <a:rPr lang="en-US" sz="4300" dirty="0" smtClean="0">
                <a:latin typeface="Trebuchet MS" pitchFamily="34" charset="0"/>
              </a:rPr>
              <a:t>28 community members every year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Management &amp; Leadership Development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Continue to assist Chairman’s/Trustees with roles &amp; responsibilities if requested</a:t>
            </a:r>
          </a:p>
          <a:p>
            <a:r>
              <a:rPr lang="en-US" sz="4300" dirty="0" smtClean="0">
                <a:latin typeface="Trebuchet MS" pitchFamily="34" charset="0"/>
              </a:rPr>
              <a:t>Employment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Extended Public Works </a:t>
            </a:r>
            <a:r>
              <a:rPr lang="en-US" sz="4300" dirty="0" err="1" smtClean="0">
                <a:latin typeface="Trebuchet MS" pitchFamily="34" charset="0"/>
              </a:rPr>
              <a:t>Programmes</a:t>
            </a:r>
            <a:endParaRPr lang="en-US" sz="4300" dirty="0" smtClean="0">
              <a:latin typeface="Trebuchet MS" pitchFamily="34" charset="0"/>
            </a:endParaRPr>
          </a:p>
          <a:p>
            <a:pPr lvl="2"/>
            <a:r>
              <a:rPr lang="en-US" sz="4300" dirty="0" smtClean="0">
                <a:latin typeface="Trebuchet MS" pitchFamily="34" charset="0"/>
              </a:rPr>
              <a:t>WOF</a:t>
            </a:r>
          </a:p>
          <a:p>
            <a:pPr lvl="2"/>
            <a:r>
              <a:rPr lang="en-US" sz="4300" dirty="0" smtClean="0">
                <a:latin typeface="Trebuchet MS" pitchFamily="34" charset="0"/>
              </a:rPr>
              <a:t>WOW</a:t>
            </a:r>
          </a:p>
          <a:p>
            <a:pPr lvl="2"/>
            <a:r>
              <a:rPr lang="en-US" sz="4300" dirty="0" smtClean="0">
                <a:latin typeface="Trebuchet MS" pitchFamily="34" charset="0"/>
              </a:rPr>
              <a:t>Community Guards</a:t>
            </a:r>
          </a:p>
          <a:p>
            <a:r>
              <a:rPr lang="en-US" sz="4300" dirty="0" smtClean="0">
                <a:latin typeface="Trebuchet MS" pitchFamily="34" charset="0"/>
              </a:rPr>
              <a:t>Africa Foundation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Increase role and extend to other communities around Phinda</a:t>
            </a:r>
          </a:p>
          <a:p>
            <a:r>
              <a:rPr lang="en-US" sz="4300" dirty="0" smtClean="0">
                <a:latin typeface="Trebuchet MS" pitchFamily="34" charset="0"/>
              </a:rPr>
              <a:t>Environmental Education &amp; school programs</a:t>
            </a:r>
          </a:p>
          <a:p>
            <a:endParaRPr lang="en-US" sz="4300" dirty="0" smtClean="0">
              <a:latin typeface="Trebuchet MS" pitchFamily="34" charset="0"/>
            </a:endParaRPr>
          </a:p>
          <a:p>
            <a:r>
              <a:rPr lang="en-US" sz="4300" dirty="0" smtClean="0">
                <a:latin typeface="Trebuchet MS" pitchFamily="34" charset="0"/>
              </a:rPr>
              <a:t>Possible incorporation of new community owned land into Phinda/</a:t>
            </a:r>
            <a:r>
              <a:rPr lang="en-US" sz="4300" dirty="0" err="1" smtClean="0">
                <a:latin typeface="Trebuchet MS" pitchFamily="34" charset="0"/>
              </a:rPr>
              <a:t>Munyawana</a:t>
            </a:r>
            <a:endParaRPr lang="en-US" sz="4300" dirty="0" smtClean="0">
              <a:latin typeface="Trebuchet MS" pitchFamily="34" charset="0"/>
            </a:endParaRPr>
          </a:p>
          <a:p>
            <a:pPr lvl="1"/>
            <a:r>
              <a:rPr lang="en-US" sz="4300" dirty="0" smtClean="0">
                <a:latin typeface="Trebuchet MS" pitchFamily="34" charset="0"/>
              </a:rPr>
              <a:t>Greater conservation land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Employment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Boost local economy</a:t>
            </a:r>
          </a:p>
          <a:p>
            <a:pPr lvl="1"/>
            <a:r>
              <a:rPr lang="en-US" sz="4300" dirty="0" smtClean="0">
                <a:latin typeface="Trebuchet MS" pitchFamily="34" charset="0"/>
              </a:rPr>
              <a:t>Challenges &amp; hurdles</a:t>
            </a:r>
          </a:p>
          <a:p>
            <a:pPr>
              <a:buNone/>
            </a:pPr>
            <a:endParaRPr lang="en-US" sz="4300" dirty="0"/>
          </a:p>
        </p:txBody>
      </p:sp>
      <p:pic>
        <p:nvPicPr>
          <p:cNvPr id="5" name="Content Placeholder 4" descr="DSC01822"/>
          <p:cNvPicPr>
            <a:picLocks noGrp="1"/>
          </p:cNvPicPr>
          <p:nvPr>
            <p:ph sz="half" idx="2"/>
          </p:nvPr>
        </p:nvPicPr>
        <p:blipFill>
          <a:blip r:embed="rId2">
            <a:lum bright="18000"/>
          </a:blip>
          <a:srcRect r="32259"/>
          <a:stretch>
            <a:fillRect/>
          </a:stretch>
        </p:blipFill>
        <p:spPr bwMode="auto">
          <a:xfrm>
            <a:off x="4929190" y="0"/>
            <a:ext cx="2016224" cy="31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Documents and Settings\PhindaRM\Desktop\Working on Wildlife\Munyawana Guards\2013\wow pics\P100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Simon Naylor</a:t>
            </a:r>
          </a:p>
          <a:p>
            <a:pPr lvl="1"/>
            <a:r>
              <a:rPr lang="en-US" dirty="0" smtClean="0"/>
              <a:t>0832807345</a:t>
            </a:r>
          </a:p>
          <a:p>
            <a:pPr lvl="1"/>
            <a:r>
              <a:rPr lang="en-US" dirty="0" smtClean="0">
                <a:hlinkClick r:id="rId2"/>
              </a:rPr>
              <a:t>Musa.mbatha@andbeyond.com</a:t>
            </a:r>
            <a:endParaRPr lang="en-US" dirty="0" smtClean="0"/>
          </a:p>
          <a:p>
            <a:r>
              <a:rPr lang="en-US" dirty="0" smtClean="0"/>
              <a:t>&amp;Beyond Phinda Private Game Reserve</a:t>
            </a:r>
          </a:p>
          <a:p>
            <a:pPr lvl="1"/>
            <a:r>
              <a:rPr lang="en-US" dirty="0" smtClean="0">
                <a:hlinkClick r:id="rId3"/>
              </a:rPr>
              <a:t>www.andbeyond.com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www.phinda.com</a:t>
            </a:r>
            <a:endParaRPr lang="en-US" dirty="0" smtClean="0"/>
          </a:p>
          <a:p>
            <a:r>
              <a:rPr lang="en-US" dirty="0" smtClean="0"/>
              <a:t>Africa Foundation</a:t>
            </a:r>
          </a:p>
          <a:p>
            <a:pPr lvl="1"/>
            <a:r>
              <a:rPr lang="en-US" dirty="0" smtClean="0">
                <a:hlinkClick r:id="rId5"/>
              </a:rPr>
              <a:t>www.africafoundation.org.za</a:t>
            </a:r>
            <a:endParaRPr lang="en-US" dirty="0" smtClean="0"/>
          </a:p>
          <a:p>
            <a:r>
              <a:rPr lang="en-US" dirty="0" err="1" smtClean="0"/>
              <a:t>Mnqobokazi</a:t>
            </a:r>
            <a:r>
              <a:rPr lang="en-US" dirty="0" smtClean="0"/>
              <a:t> Trust</a:t>
            </a:r>
          </a:p>
          <a:p>
            <a:pPr lvl="1"/>
            <a:r>
              <a:rPr lang="en-US" dirty="0" smtClean="0"/>
              <a:t>Jabulani Nxumalo (Chairman) – 0826885806</a:t>
            </a:r>
          </a:p>
          <a:p>
            <a:pPr lvl="1"/>
            <a:r>
              <a:rPr lang="en-US" dirty="0" smtClean="0">
                <a:hlinkClick r:id="rId6"/>
              </a:rPr>
              <a:t>mjeynxumalo@ymail.com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www.mnqobokazict.com</a:t>
            </a:r>
            <a:endParaRPr lang="en-US" dirty="0" smtClean="0"/>
          </a:p>
          <a:p>
            <a:r>
              <a:rPr lang="en-US" dirty="0" err="1" smtClean="0"/>
              <a:t>Makhasa</a:t>
            </a:r>
            <a:r>
              <a:rPr lang="en-US" dirty="0" smtClean="0"/>
              <a:t> Community Trust</a:t>
            </a:r>
          </a:p>
          <a:p>
            <a:pPr lvl="1"/>
            <a:r>
              <a:rPr lang="en-US" dirty="0" smtClean="0"/>
              <a:t>Thokozani Mlambo (Chairman) – 0835104445</a:t>
            </a:r>
          </a:p>
          <a:p>
            <a:pPr lvl="1"/>
            <a:r>
              <a:rPr lang="en-US" dirty="0" smtClean="0">
                <a:hlinkClick r:id="rId8"/>
              </a:rPr>
              <a:t>thoksmlambo@gmail.com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3372" y="142852"/>
            <a:ext cx="3571900" cy="8572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286248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rebuchet MS" pitchFamily="34" charset="0"/>
              </a:rPr>
              <a:t>&amp;Beyond Phinda Private Game Reserve – A Case Study of Empowering Communities through Conservation/Wildlife &amp; Tourism</a:t>
            </a:r>
          </a:p>
          <a:p>
            <a:pPr>
              <a:buNone/>
            </a:pPr>
            <a:endParaRPr lang="en-US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rebuchet MS" pitchFamily="34" charset="0"/>
              </a:rPr>
              <a:t>Why has Land Restitution worked at Phinda?</a:t>
            </a:r>
          </a:p>
          <a:p>
            <a:pPr>
              <a:buNone/>
            </a:pPr>
            <a:endParaRPr lang="en-US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rebuchet MS" pitchFamily="34" charset="0"/>
              </a:rPr>
              <a:t>Challenges</a:t>
            </a:r>
          </a:p>
          <a:p>
            <a:pPr>
              <a:buNone/>
            </a:pPr>
            <a:endParaRPr lang="en-US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Trebuchet MS" pitchFamily="34" charset="0"/>
              </a:rPr>
              <a:t>Way Forward</a:t>
            </a:r>
          </a:p>
          <a:p>
            <a:endParaRPr lang="en-US" sz="2200" dirty="0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  <p:pic>
        <p:nvPicPr>
          <p:cNvPr id="8" name="Picture 6" descr="C:\Documents and Settings\PhindaRM\My Documents\My Pictures\Simon\tpj11phi0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736550" cy="31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2198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4286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itchFamily="34" charset="0"/>
              </a:rPr>
              <a:t>&amp;Beyond Phinda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4286247" cy="2643206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>
                <a:latin typeface="Trebuchet MS" pitchFamily="34" charset="0"/>
              </a:rPr>
              <a:t>Location</a:t>
            </a:r>
          </a:p>
          <a:p>
            <a:r>
              <a:rPr lang="en-US" sz="2000" dirty="0" smtClean="0">
                <a:latin typeface="Trebuchet MS" pitchFamily="34" charset="0"/>
              </a:rPr>
              <a:t>Size</a:t>
            </a:r>
          </a:p>
          <a:p>
            <a:r>
              <a:rPr lang="en-US" sz="2000" dirty="0" smtClean="0">
                <a:latin typeface="Trebuchet MS" pitchFamily="34" charset="0"/>
              </a:rPr>
              <a:t>Lodges</a:t>
            </a:r>
          </a:p>
          <a:p>
            <a:r>
              <a:rPr lang="en-US" sz="2000" dirty="0" smtClean="0">
                <a:latin typeface="Trebuchet MS" pitchFamily="34" charset="0"/>
              </a:rPr>
              <a:t>USP’s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Cheetah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Sand Forest 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Rhino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Diversity of habitats and species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Adventures &amp; Indian Ocean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Zulu Culture</a:t>
            </a:r>
          </a:p>
          <a:p>
            <a:r>
              <a:rPr lang="en-US" sz="2000" dirty="0" smtClean="0">
                <a:latin typeface="Trebuchet MS" pitchFamily="34" charset="0"/>
              </a:rPr>
              <a:t>Biodiversity Assets</a:t>
            </a:r>
            <a:endParaRPr lang="en-US" sz="2000" dirty="0"/>
          </a:p>
        </p:txBody>
      </p:sp>
      <p:pic>
        <p:nvPicPr>
          <p:cNvPr id="2050" name="Picture 2" descr="C:\Documents and Settings\PhindaRM\My Documents\My Pictures\Simon\Tone Map trial IV HDR Express 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-214338"/>
            <a:ext cx="4714876" cy="30003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8371"/>
            <a:ext cx="4714876" cy="40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3730752" cy="482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1857388"/>
            <a:ext cx="4929190" cy="6429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ebuchet MS" pitchFamily="34" charset="0"/>
              </a:rPr>
              <a:t>Phinda “The Return”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314324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rebuchet MS" pitchFamily="34" charset="0"/>
              </a:rPr>
              <a:t>The Return - A Brief Conservation History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Story started 22 years ago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Reserve Objectives &amp; Purpose</a:t>
            </a:r>
          </a:p>
          <a:p>
            <a:r>
              <a:rPr lang="en-US" dirty="0" smtClean="0">
                <a:latin typeface="Trebuchet MS" pitchFamily="34" charset="0"/>
              </a:rPr>
              <a:t>Tourism</a:t>
            </a:r>
          </a:p>
          <a:p>
            <a:r>
              <a:rPr lang="en-US" dirty="0" smtClean="0">
                <a:latin typeface="Trebuchet MS" pitchFamily="34" charset="0"/>
              </a:rPr>
              <a:t>Communities and Africa Foundation</a:t>
            </a:r>
          </a:p>
          <a:p>
            <a:r>
              <a:rPr lang="en-US" dirty="0" smtClean="0">
                <a:latin typeface="Trebuchet MS" pitchFamily="34" charset="0"/>
              </a:rPr>
              <a:t>Conservation</a:t>
            </a:r>
          </a:p>
          <a:p>
            <a:r>
              <a:rPr lang="en-US" i="1" dirty="0" smtClean="0">
                <a:latin typeface="Trebuchet MS" pitchFamily="34" charset="0"/>
              </a:rPr>
              <a:t>The Common Thread</a:t>
            </a:r>
          </a:p>
          <a:p>
            <a:r>
              <a:rPr lang="en-US" sz="1600" dirty="0" smtClean="0">
                <a:latin typeface="Trebuchet MS" pitchFamily="34" charset="0"/>
              </a:rPr>
              <a:t>Care of the Land, Wildlife &amp; People </a:t>
            </a:r>
          </a:p>
          <a:p>
            <a:endParaRPr lang="en-US" sz="1600" dirty="0" smtClean="0">
              <a:latin typeface="Trebuchet MS" pitchFamily="34" charset="0"/>
            </a:endParaRPr>
          </a:p>
          <a:p>
            <a:r>
              <a:rPr lang="en-US" sz="1600" dirty="0" smtClean="0">
                <a:latin typeface="Trebuchet MS" pitchFamily="34" charset="0"/>
              </a:rPr>
              <a:t>Luxury adventure </a:t>
            </a:r>
            <a:r>
              <a:rPr lang="en-US" sz="1600" dirty="0" err="1" smtClean="0">
                <a:latin typeface="Trebuchet MS" pitchFamily="34" charset="0"/>
              </a:rPr>
              <a:t>travellers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  <p:pic>
        <p:nvPicPr>
          <p:cNvPr id="7" name="Content Placeholder 3" descr="C:\Documents and Settings\Izwe_Jaco\My Documents\Jaco Personal\HISTORY\Cotton farm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148"/>
            <a:ext cx="5715008" cy="368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5716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&amp;Beyond Conservation Model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dirty="0" smtClean="0">
                <a:solidFill>
                  <a:srgbClr val="FF0000"/>
                </a:solidFill>
              </a:rPr>
              <a:t> DOING WELL BY DOING GOOD</a:t>
            </a:r>
            <a:endParaRPr lang="en-US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42852"/>
            <a:ext cx="4643438" cy="6572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“</a:t>
            </a:r>
            <a:r>
              <a:rPr lang="en-US" sz="2400" i="1" dirty="0" smtClean="0">
                <a:solidFill>
                  <a:srgbClr val="FF0000"/>
                </a:solidFill>
                <a:latin typeface="Trebuchet MS" pitchFamily="34" charset="0"/>
              </a:rPr>
              <a:t>Care of the land, Care of the wildlife,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rebuchet MS" pitchFamily="34" charset="0"/>
              </a:rPr>
              <a:t>Care of the people.”</a:t>
            </a:r>
            <a:endParaRPr lang="en-US" sz="24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en-US" sz="2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Our model for responsible travel is made up of three factors:</a:t>
            </a: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- Conservation</a:t>
            </a: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- Communities</a:t>
            </a: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- World class lodges &amp; wildlife experience</a:t>
            </a:r>
          </a:p>
          <a:p>
            <a:pPr>
              <a:buNone/>
            </a:pPr>
            <a:endParaRPr lang="en-US" sz="2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Our goal is to “give more and take less” in everything that we do</a:t>
            </a:r>
          </a:p>
          <a:p>
            <a:pPr>
              <a:buNone/>
            </a:pPr>
            <a:endParaRPr lang="en-US" sz="2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Trebuchet MS" pitchFamily="34" charset="0"/>
              </a:rPr>
              <a:t>It is the responsibility of each &amp;Beyond staff member at every lodge to find ways to positively contribute to the earth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473893" cy="38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Pre 2006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131764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rebuchet MS" pitchFamily="34" charset="0"/>
              </a:rPr>
              <a:t>Makhasa</a:t>
            </a:r>
            <a:r>
              <a:rPr lang="en-US" sz="3200" dirty="0" smtClean="0">
                <a:latin typeface="Trebuchet MS" pitchFamily="34" charset="0"/>
              </a:rPr>
              <a:t> – 10 217ha total claim extent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4098" name="Picture 2" descr="\\Sr-phim-mxbe\users\Habitat\Land Claims_\Maps\Claim Cadastral Makha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6" y="2500302"/>
            <a:ext cx="4535424" cy="3203143"/>
          </a:xfrm>
          <a:prstGeom prst="rect">
            <a:avLst/>
          </a:prstGeom>
          <a:noFill/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498975" cy="110332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rebuchet MS" pitchFamily="34" charset="0"/>
              </a:rPr>
              <a:t>Mnqobokazi</a:t>
            </a:r>
            <a:r>
              <a:rPr lang="en-US" sz="3200" dirty="0" smtClean="0">
                <a:latin typeface="Trebuchet MS" pitchFamily="34" charset="0"/>
              </a:rPr>
              <a:t> -  11 509 ha total claim extent 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4099" name="Picture 3" descr="\\Sr-phim-mxbe\users\Habitat\Land Claims_\Maps\Claim Cadastral Mnoboqaz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79315" y="2500306"/>
            <a:ext cx="4564685" cy="322380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\\Sr-phim-mxbe\users\Habitat\Land Claims_\Maps\Land Claim 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3718"/>
            <a:ext cx="4764115" cy="673428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7929586" cy="7143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itchFamily="34" charset="0"/>
              </a:rPr>
              <a:t>The Phinda &amp; SKS Estates Settled Claim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8194" name="Picture 2" descr="\\Sr-phim-mxbe\users\Habitat\Land Claims_\Maps\Land Claim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833437"/>
            <a:ext cx="4655344" cy="602456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495800" cy="535785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rebuchet MS" pitchFamily="34" charset="0"/>
              </a:rPr>
              <a:t>Mnqobokazi</a:t>
            </a:r>
            <a:r>
              <a:rPr lang="en-US" dirty="0" smtClean="0">
                <a:latin typeface="Trebuchet MS" pitchFamily="34" charset="0"/>
              </a:rPr>
              <a:t> </a:t>
            </a:r>
          </a:p>
          <a:p>
            <a:r>
              <a:rPr lang="en-US" dirty="0" smtClean="0">
                <a:latin typeface="Trebuchet MS" pitchFamily="34" charset="0"/>
              </a:rPr>
              <a:t>Phinda Land 4966 ha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Trebuchet MS" pitchFamily="34" charset="0"/>
              </a:rPr>
              <a:t>Makhasa</a:t>
            </a:r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Phinda Land 4066 ha</a:t>
            </a:r>
          </a:p>
          <a:p>
            <a:r>
              <a:rPr lang="en-US" dirty="0" smtClean="0">
                <a:latin typeface="Trebuchet MS" pitchFamily="34" charset="0"/>
              </a:rPr>
              <a:t>SKS/</a:t>
            </a:r>
            <a:r>
              <a:rPr lang="en-US" dirty="0" err="1" smtClean="0">
                <a:latin typeface="Trebuchet MS" pitchFamily="34" charset="0"/>
              </a:rPr>
              <a:t>Bumbeni</a:t>
            </a:r>
            <a:r>
              <a:rPr lang="en-US" dirty="0" smtClean="0">
                <a:latin typeface="Trebuchet MS" pitchFamily="34" charset="0"/>
              </a:rPr>
              <a:t> 1523 ha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7715272" y="142852"/>
            <a:ext cx="1288471" cy="1035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Modified xmlns="http://schemas.microsoft.com/sharepoint/v3/fields" xsi:nil="true"/>
    <Synopsis xmlns="c209e311-10e2-42ba-a66c-0984c872cd2d">A Model for Community Benification and Job Creation Phinda</Synopsis>
    <_EndDate xmlns="http://schemas.microsoft.com/sharepoint/v3/fields">2099-02-03T12:01:00+00:00</_EndDate>
    <Publishing_x0020_Date xmlns="c209e311-10e2-42ba-a66c-0984c872cd2d">2015-03-30T22:00:00+00:00</Publishing_x0020_Date>
    <Year xmlns="c209e311-10e2-42ba-a66c-0984c872cd2d">2015</Year>
    <f4fbe8a76454476dbd6b3bc503046e3e xmlns="c209e311-10e2-42ba-a66c-0984c872cd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Presentations</TermName>
          <TermId xmlns="http://schemas.microsoft.com/office/infopath/2007/PartnerControls">1e81902f-f4ed-44ee-923b-862d9bf1165e</TermId>
        </TermInfo>
      </Terms>
    </f4fbe8a76454476dbd6b3bc503046e3e>
    <TaxCatchAll xmlns="c209e311-10e2-42ba-a66c-0984c872cd2d">
      <Value>85</Value>
    </TaxCatchAll>
    <_DCDateCreated xmlns="http://schemas.microsoft.com/sharepoint/v3/fields" xsi:nil="true"/>
    <_dlc_DocId xmlns="c209e311-10e2-42ba-a66c-0984c872cd2d">N4FUYHAX2DSF-28-307</_dlc_DocId>
    <_dlc_DocIdUrl xmlns="c209e311-10e2-42ba-a66c-0984c872cd2d">
      <Url>https://tkp.tourism.gov.za/_layouts/15/DocIdRedir.aspx?ID=N4FUYHAX2DSF-28-307</Url>
      <Description>N4FUYHAX2DSF-28-307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TKP Documents</p:Name>
  <p:Description/>
  <p:Statement/>
  <p:PolicyItems>
    <p:PolicyItem featureId="Microsoft.Office.RecordsManagement.PolicyFeatures.PolicyAudit" staticId="0x010100CDDC57A17A625C4596BA8B469098E870007D453A5E68BD944BB5899AA65135F5A9|8138272" UniqueId="ca95a104-b17b-48ba-a939-f9f1780e4d7e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TKP Documents" ma:contentTypeID="0x010100CDDC57A17A625C4596BA8B469098E870007D453A5E68BD944BB5899AA65135F5A9" ma:contentTypeVersion="24" ma:contentTypeDescription="Tourism Knowledge Portal Documents" ma:contentTypeScope="" ma:versionID="a8df03b86ba493de051c12c10d2363a2">
  <xsd:schema xmlns:xsd="http://www.w3.org/2001/XMLSchema" xmlns:xs="http://www.w3.org/2001/XMLSchema" xmlns:p="http://schemas.microsoft.com/office/2006/metadata/properties" xmlns:ns1="http://schemas.microsoft.com/sharepoint/v3" xmlns:ns2="c209e311-10e2-42ba-a66c-0984c872cd2d" xmlns:ns3="http://schemas.microsoft.com/sharepoint/v3/fields" targetNamespace="http://schemas.microsoft.com/office/2006/metadata/properties" ma:root="true" ma:fieldsID="d050c27eeccabfcfe549f59af7165df1" ns1:_="" ns2:_="" ns3:_="">
    <xsd:import namespace="http://schemas.microsoft.com/sharepoint/v3"/>
    <xsd:import namespace="c209e311-10e2-42ba-a66c-0984c872cd2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4fbe8a76454476dbd6b3bc503046e3e" minOccurs="0"/>
                <xsd:element ref="ns2:TaxCatchAll" minOccurs="0"/>
                <xsd:element ref="ns2:TaxCatchAllLabel" minOccurs="0"/>
                <xsd:element ref="ns3:_DCDateCreated" minOccurs="0"/>
                <xsd:element ref="ns3:_DCDateModified" minOccurs="0"/>
                <xsd:element ref="ns3:_Version" minOccurs="0"/>
                <xsd:element ref="ns3:_EndDate" minOccurs="0"/>
                <xsd:element ref="ns2:Publishing_x0020_Date" minOccurs="0"/>
                <xsd:element ref="ns2:Synopsis" minOccurs="0"/>
                <xsd:element ref="ns1:_dlc_Exempt" minOccurs="0"/>
                <xsd:element ref="ns2:Year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9e311-10e2-42ba-a66c-0984c872cd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4fbe8a76454476dbd6b3bc503046e3e" ma:index="12" ma:taxonomy="true" ma:internalName="f4fbe8a76454476dbd6b3bc503046e3e" ma:taxonomyFieldName="Document_x0020_Category" ma:displayName="Document Category" ma:readOnly="false" ma:default="" ma:fieldId="{f4fbe8a7-6454-476d-bd6b-3bc503046e3e}" ma:sspId="eb03fa0a-128f-4cbf-a4ac-ab599eb02da3" ma:termSetId="00a7b815-80b8-40cf-b910-baebd4448e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ebd6af79-35ca-4b45-bce9-4f26d154423d}" ma:internalName="TaxCatchAll" ma:showField="CatchAllData" ma:web="c209e311-10e2-42ba-a66c-0984c872cd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bd6af79-35ca-4b45-bce9-4f26d154423d}" ma:internalName="TaxCatchAllLabel" ma:readOnly="true" ma:showField="CatchAllDataLabel" ma:web="c209e311-10e2-42ba-a66c-0984c872cd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ing_x0020_Date" ma:index="21" nillable="true" ma:displayName="Publishing Date" ma:format="DateOnly" ma:internalName="Publishing_x0020_Date">
      <xsd:simpleType>
        <xsd:restriction base="dms:DateTime"/>
      </xsd:simpleType>
    </xsd:element>
    <xsd:element name="Synopsis" ma:index="22" nillable="true" ma:displayName="Synopsis" ma:internalName="Synopsis">
      <xsd:simpleType>
        <xsd:restriction base="dms:Note"/>
      </xsd:simpleType>
    </xsd:element>
    <xsd:element name="Year" ma:index="24" nillable="true" ma:displayName="Year" ma:internalName="Year">
      <xsd:simpleType>
        <xsd:restriction base="dms:Number">
          <xsd:maxInclusive value="2100"/>
          <xsd:minInclusive value="1900"/>
        </xsd:restriction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7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8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Version" ma:index="19" nillable="true" ma:displayName="Version" ma:internalName="_Version">
      <xsd:simpleType>
        <xsd:restriction base="dms:Text"/>
      </xsd:simpleType>
    </xsd:element>
    <xsd:element name="_EndDate" ma:index="20" nillable="true" ma:displayName="End Date" ma:default="[today]" ma:format="DateTime" ma:internalName="_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6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A78EB-3E45-4754-8D9C-4EA28B7EE501}"/>
</file>

<file path=customXml/itemProps2.xml><?xml version="1.0" encoding="utf-8"?>
<ds:datastoreItem xmlns:ds="http://schemas.openxmlformats.org/officeDocument/2006/customXml" ds:itemID="{65BA547B-565E-495F-AB73-68B96836C379}"/>
</file>

<file path=customXml/itemProps3.xml><?xml version="1.0" encoding="utf-8"?>
<ds:datastoreItem xmlns:ds="http://schemas.openxmlformats.org/officeDocument/2006/customXml" ds:itemID="{D7A0D5BA-ACB8-446A-AC83-EB64C0DFB401}"/>
</file>

<file path=customXml/itemProps4.xml><?xml version="1.0" encoding="utf-8"?>
<ds:datastoreItem xmlns:ds="http://schemas.openxmlformats.org/officeDocument/2006/customXml" ds:itemID="{9987F67A-672E-4C25-8BDD-E4C2A7BC6BC0}"/>
</file>

<file path=customXml/itemProps5.xml><?xml version="1.0" encoding="utf-8"?>
<ds:datastoreItem xmlns:ds="http://schemas.openxmlformats.org/officeDocument/2006/customXml" ds:itemID="{4731E120-2101-4F51-A0C8-8C9A2B10F024}"/>
</file>

<file path=docProps/app.xml><?xml version="1.0" encoding="utf-8"?>
<Properties xmlns="http://schemas.openxmlformats.org/officeDocument/2006/extended-properties" xmlns:vt="http://schemas.openxmlformats.org/officeDocument/2006/docPropsVTypes">
  <TotalTime>13972</TotalTime>
  <Words>1016</Words>
  <Application>Microsoft Office PowerPoint</Application>
  <PresentationFormat>On-screen Show (4:3)</PresentationFormat>
  <Paragraphs>253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Model for Community Beneficiation &amp; Job Creation   31 March 2015 </vt:lpstr>
      <vt:lpstr>Introduction</vt:lpstr>
      <vt:lpstr>PowerPoint Presentation</vt:lpstr>
      <vt:lpstr>&amp;Beyond Phinda</vt:lpstr>
      <vt:lpstr>Phinda “The Return”</vt:lpstr>
      <vt:lpstr>&amp;Beyond Conservation Model  DOING WELL BY DOING GOOD</vt:lpstr>
      <vt:lpstr>Pre 2006</vt:lpstr>
      <vt:lpstr>PowerPoint Presentation</vt:lpstr>
      <vt:lpstr>The Phinda &amp; SKS Estates Settled Claim</vt:lpstr>
      <vt:lpstr>The Deal</vt:lpstr>
      <vt:lpstr>Makhasa/Shotton Land Inclusion</vt:lpstr>
      <vt:lpstr>Mnqobokazi/Bischoffs Inclusion</vt:lpstr>
      <vt:lpstr>Spends</vt:lpstr>
      <vt:lpstr>Other Community Benefits</vt:lpstr>
      <vt:lpstr>Africa Foundation Achievements since 2007</vt:lpstr>
      <vt:lpstr>Challenges</vt:lpstr>
      <vt:lpstr>Why is/has Land Restitution Worked</vt:lpstr>
      <vt:lpstr>Way Forward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for Community Benification and Job Creation Phinda</dc:title>
  <dc:creator>Izwe_Jaco</dc:creator>
  <cp:lastModifiedBy>NLesekaa</cp:lastModifiedBy>
  <cp:revision>847</cp:revision>
  <dcterms:created xsi:type="dcterms:W3CDTF">2010-05-10T10:31:17Z</dcterms:created>
  <dcterms:modified xsi:type="dcterms:W3CDTF">2015-03-27T15:44:10Z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0x010100CDDC57A17A625C4596BA8B469098E870007D453A5E68BD944BB5899AA65135F5A9</vt:lpwstr>
  </property>
  <property fmtid="{D5CDD505-2E9C-101B-9397-08002B2CF9AE}" pid="3" name="_dlc_DocIdItemGuid">
    <vt:lpwstr>029e5e6e-d084-474d-ba59-8e72c65ad986</vt:lpwstr>
  </property>
  <property fmtid="{D5CDD505-2E9C-101B-9397-08002B2CF9AE}" pid="4" name="Document Category">
    <vt:lpwstr>85;#Conference Presentations|1e81902f-f4ed-44ee-923b-862d9bf1165e</vt:lpwstr>
  </property>
</Properties>
</file>